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</p:sldMasterIdLst>
  <p:notesMasterIdLst>
    <p:notesMasterId r:id="rId29"/>
  </p:notesMasterIdLst>
  <p:sldIdLst>
    <p:sldId id="256" r:id="rId4"/>
    <p:sldId id="257" r:id="rId5"/>
    <p:sldId id="258" r:id="rId6"/>
    <p:sldId id="276" r:id="rId7"/>
    <p:sldId id="260" r:id="rId8"/>
    <p:sldId id="261" r:id="rId9"/>
    <p:sldId id="277" r:id="rId10"/>
    <p:sldId id="262" r:id="rId11"/>
    <p:sldId id="263" r:id="rId12"/>
    <p:sldId id="279" r:id="rId13"/>
    <p:sldId id="281" r:id="rId14"/>
    <p:sldId id="280" r:id="rId15"/>
    <p:sldId id="282" r:id="rId16"/>
    <p:sldId id="278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853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180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notes format</a:t>
            </a:r>
          </a:p>
        </p:txBody>
      </p:sp>
      <p:sp>
        <p:nvSpPr>
          <p:cNvPr id="118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&lt;header&gt;</a:t>
            </a:r>
          </a:p>
        </p:txBody>
      </p:sp>
      <p:sp>
        <p:nvSpPr>
          <p:cNvPr id="119" name="PlaceHolder 3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&lt;date/time&gt;</a:t>
            </a:r>
          </a:p>
        </p:txBody>
      </p:sp>
      <p:sp>
        <p:nvSpPr>
          <p:cNvPr id="120" name="PlaceHolder 4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&lt;footer&gt;</a:t>
            </a:r>
          </a:p>
        </p:txBody>
      </p:sp>
      <p:sp>
        <p:nvSpPr>
          <p:cNvPr id="121" name="PlaceHolder 5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D814710A-B2EB-47ED-A786-766DA5439B24}" type="slidenum"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‹#›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807747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500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img</a:t>
            </a:r>
            <a:r>
              <a:rPr lang="en-US" baseline="0" dirty="0" smtClean="0"/>
              <a:t>, 15mn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D814710A-B2EB-47ED-A786-766DA5439B24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4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874491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pPr marL="743040" lvl="1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Accuracy: </a:t>
            </a:r>
            <a:endParaRPr lang="en-US" sz="18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n-lt"/>
            </a:endParaRPr>
          </a:p>
          <a:p>
            <a:pPr marL="1200240" lvl="2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Position 2.5 m CEP</a:t>
            </a:r>
            <a:endParaRPr lang="en-US" sz="18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n-lt"/>
            </a:endParaRPr>
          </a:p>
          <a:p>
            <a:pPr marL="1200240" lvl="2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SBAS 2.0 m CEP</a:t>
            </a:r>
            <a:endParaRPr lang="en-US" sz="18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n-lt"/>
            </a:endParaRPr>
          </a:p>
          <a:p>
            <a:endParaRPr lang="en-US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3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C50FEEB5-6450-4833-8ACF-11837ABD96F3}" type="slidenum"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8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692784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500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img</a:t>
            </a:r>
            <a:r>
              <a:rPr lang="en-US" baseline="0" dirty="0" smtClean="0"/>
              <a:t>, 15mn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D814710A-B2EB-47ED-A786-766DA5439B24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14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867951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Could be compiled into an automated report that can be emailed to the user after each flight.</a:t>
            </a:r>
          </a:p>
          <a:p>
            <a:pPr>
              <a:lnSpc>
                <a:spcPct val="100000"/>
              </a:lnSpc>
            </a:pPr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5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DC9B7109-A3D1-45E4-818E-5C89C5F8D263}" type="slidenum"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22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54366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7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C711A4D5-7600-489A-95C4-C5EDA450B45C}" type="slidenum"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25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014469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2158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57200" y="3964320"/>
            <a:ext cx="8229240" cy="2158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4674240" y="3964320"/>
            <a:ext cx="4015800" cy="2158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457200" y="3964320"/>
            <a:ext cx="4015800" cy="2158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37" name="Picture 36"/>
          <p:cNvPicPr/>
          <p:nvPr/>
        </p:nvPicPr>
        <p:blipFill>
          <a:blip r:embed="rId2"/>
          <a:stretch/>
        </p:blipFill>
        <p:spPr>
          <a:xfrm>
            <a:off x="1735560" y="1599840"/>
            <a:ext cx="5671800" cy="4525560"/>
          </a:xfrm>
          <a:prstGeom prst="rect">
            <a:avLst/>
          </a:prstGeom>
          <a:ln>
            <a:noFill/>
          </a:ln>
        </p:spPr>
      </p:pic>
      <p:pic>
        <p:nvPicPr>
          <p:cNvPr id="38" name="Picture 37"/>
          <p:cNvPicPr/>
          <p:nvPr/>
        </p:nvPicPr>
        <p:blipFill>
          <a:blip r:embed="rId2"/>
          <a:stretch/>
        </p:blipFill>
        <p:spPr>
          <a:xfrm>
            <a:off x="1735560" y="1599840"/>
            <a:ext cx="5671800" cy="45255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subTitle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4525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4525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subTitle"/>
          </p:nvPr>
        </p:nvSpPr>
        <p:spPr>
          <a:xfrm>
            <a:off x="457200" y="274680"/>
            <a:ext cx="8229240" cy="52977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457200" y="3964320"/>
            <a:ext cx="4015800" cy="2158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4525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4525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4674240" y="3964320"/>
            <a:ext cx="4015800" cy="2158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457200" y="3964320"/>
            <a:ext cx="8229240" cy="2158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2158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457200" y="3964320"/>
            <a:ext cx="8229240" cy="2158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 type="body"/>
          </p:nvPr>
        </p:nvSpPr>
        <p:spPr>
          <a:xfrm>
            <a:off x="4674240" y="3964320"/>
            <a:ext cx="4015800" cy="2158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2" name="PlaceHolder 5"/>
          <p:cNvSpPr>
            <a:spLocks noGrp="1"/>
          </p:cNvSpPr>
          <p:nvPr>
            <p:ph type="body"/>
          </p:nvPr>
        </p:nvSpPr>
        <p:spPr>
          <a:xfrm>
            <a:off x="457200" y="3964320"/>
            <a:ext cx="4015800" cy="2158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76" name="Picture 75"/>
          <p:cNvPicPr/>
          <p:nvPr/>
        </p:nvPicPr>
        <p:blipFill>
          <a:blip r:embed="rId2"/>
          <a:stretch/>
        </p:blipFill>
        <p:spPr>
          <a:xfrm>
            <a:off x="1735560" y="1599840"/>
            <a:ext cx="5671800" cy="4525560"/>
          </a:xfrm>
          <a:prstGeom prst="rect">
            <a:avLst/>
          </a:prstGeom>
          <a:ln>
            <a:noFill/>
          </a:ln>
        </p:spPr>
      </p:pic>
      <p:pic>
        <p:nvPicPr>
          <p:cNvPr id="77" name="Picture 76"/>
          <p:cNvPicPr/>
          <p:nvPr/>
        </p:nvPicPr>
        <p:blipFill>
          <a:blip r:embed="rId2"/>
          <a:stretch/>
        </p:blipFill>
        <p:spPr>
          <a:xfrm>
            <a:off x="1735560" y="1599840"/>
            <a:ext cx="5671800" cy="45255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subTitle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4525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4525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subTitle"/>
          </p:nvPr>
        </p:nvSpPr>
        <p:spPr>
          <a:xfrm>
            <a:off x="457200" y="274680"/>
            <a:ext cx="8229240" cy="52977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94" name="PlaceHolder 3"/>
          <p:cNvSpPr>
            <a:spLocks noGrp="1"/>
          </p:cNvSpPr>
          <p:nvPr>
            <p:ph type="body"/>
          </p:nvPr>
        </p:nvSpPr>
        <p:spPr>
          <a:xfrm>
            <a:off x="457200" y="3964320"/>
            <a:ext cx="4015800" cy="2158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95" name="PlaceHolder 4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4525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4525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 type="body"/>
          </p:nvPr>
        </p:nvSpPr>
        <p:spPr>
          <a:xfrm>
            <a:off x="4674240" y="3964320"/>
            <a:ext cx="4015800" cy="2158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3" name="PlaceHolder 4"/>
          <p:cNvSpPr>
            <a:spLocks noGrp="1"/>
          </p:cNvSpPr>
          <p:nvPr>
            <p:ph type="body"/>
          </p:nvPr>
        </p:nvSpPr>
        <p:spPr>
          <a:xfrm>
            <a:off x="457200" y="3964320"/>
            <a:ext cx="8229240" cy="2158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2158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 type="body"/>
          </p:nvPr>
        </p:nvSpPr>
        <p:spPr>
          <a:xfrm>
            <a:off x="457200" y="3964320"/>
            <a:ext cx="8229240" cy="2158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 type="body"/>
          </p:nvPr>
        </p:nvSpPr>
        <p:spPr>
          <a:xfrm>
            <a:off x="4674240" y="3964320"/>
            <a:ext cx="4015800" cy="2158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11" name="PlaceHolder 5"/>
          <p:cNvSpPr>
            <a:spLocks noGrp="1"/>
          </p:cNvSpPr>
          <p:nvPr>
            <p:ph type="body"/>
          </p:nvPr>
        </p:nvSpPr>
        <p:spPr>
          <a:xfrm>
            <a:off x="457200" y="3964320"/>
            <a:ext cx="4015800" cy="2158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115" name="Picture 114"/>
          <p:cNvPicPr/>
          <p:nvPr/>
        </p:nvPicPr>
        <p:blipFill>
          <a:blip r:embed="rId2"/>
          <a:stretch/>
        </p:blipFill>
        <p:spPr>
          <a:xfrm>
            <a:off x="1735560" y="1599840"/>
            <a:ext cx="5671800" cy="4525560"/>
          </a:xfrm>
          <a:prstGeom prst="rect">
            <a:avLst/>
          </a:prstGeom>
          <a:ln>
            <a:noFill/>
          </a:ln>
        </p:spPr>
      </p:pic>
      <p:pic>
        <p:nvPicPr>
          <p:cNvPr id="116" name="Picture 115"/>
          <p:cNvPicPr/>
          <p:nvPr/>
        </p:nvPicPr>
        <p:blipFill>
          <a:blip r:embed="rId2"/>
          <a:stretch/>
        </p:blipFill>
        <p:spPr>
          <a:xfrm>
            <a:off x="1735560" y="1599840"/>
            <a:ext cx="5671800" cy="45255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4525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4525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457200" y="274680"/>
            <a:ext cx="8229240" cy="52977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457200" y="3964320"/>
            <a:ext cx="4015800" cy="2158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4525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4525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4674240" y="3964320"/>
            <a:ext cx="4015800" cy="2158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457200" y="3964320"/>
            <a:ext cx="8229240" cy="2158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Master title style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dt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4/25/16</a:t>
            </a:r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</p:spPr>
        <p:txBody>
          <a:bodyPr anchor="ctr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fld id="{F9526BA3-F9FF-4F05-A99F-33BFF3BB4F30}" type="slidenum">
              <a:rPr lang="en-US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‹#›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the outline text format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Second Outline Level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Third Outline Level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Fourth Outline Level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Fifth Outline Level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Sixth Outline Level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Master title style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the outline text format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Second Outline Level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Third Outline Level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Fourth Outline Level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Fifth Outline Level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Sixth Outline Level</a:t>
            </a: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Seventh Outline LevelClick to edit Master text styles</a:t>
            </a:r>
          </a:p>
          <a:p>
            <a:pPr marL="743040" lvl="1" indent="-28548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Second level</a:t>
            </a: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1143000" lvl="2" indent="-2282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Third level</a:t>
            </a: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1600200" lvl="3" indent="-22824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Fourth level</a:t>
            </a: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2057400" lvl="4" indent="-228240">
              <a:lnSpc>
                <a:spcPct val="100000"/>
              </a:lnSpc>
              <a:buClr>
                <a:srgbClr val="000000"/>
              </a:buClr>
              <a:buFont typeface="Arial"/>
              <a:buChar char="»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Fifth level</a:t>
            </a: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 type="dt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4/25/16</a:t>
            </a:r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2" name="PlaceHolder 4"/>
          <p:cNvSpPr>
            <a:spLocks noGrp="1"/>
          </p:cNvSpPr>
          <p:nvPr>
            <p:ph type="ftr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</p:spPr>
        <p:txBody>
          <a:bodyPr anchor="ctr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3" name="PlaceHolder 5"/>
          <p:cNvSpPr>
            <a:spLocks noGrp="1"/>
          </p:cNvSpPr>
          <p:nvPr>
            <p:ph type="sldNum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fld id="{0EE2D351-134A-4D6D-BED8-A0C62E1E0812}" type="slidenum">
              <a:rPr lang="en-US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‹#›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Master title style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dt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4/25/16</a:t>
            </a:r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 type="ftr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</p:spPr>
        <p:txBody>
          <a:bodyPr anchor="ctr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81" name="PlaceHolder 4"/>
          <p:cNvSpPr>
            <a:spLocks noGrp="1"/>
          </p:cNvSpPr>
          <p:nvPr>
            <p:ph type="sldNum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fld id="{D802E3B0-4024-4C5B-B32A-6B502B8FDFFB}" type="slidenum">
              <a:rPr lang="en-US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‹#›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82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the outline text format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Second Outline Level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Third Outline Level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Fourth Outline Level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Fifth Outline Level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Sixth Outline Level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TextShape 1"/>
          <p:cNvSpPr txBox="1"/>
          <p:nvPr/>
        </p:nvSpPr>
        <p:spPr>
          <a:xfrm>
            <a:off x="685800" y="2130480"/>
            <a:ext cx="7772040" cy="146952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Automated Cartography Solutions (ACS)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23" name="TextShape 2"/>
          <p:cNvSpPr txBox="1"/>
          <p:nvPr/>
        </p:nvSpPr>
        <p:spPr>
          <a:xfrm>
            <a:off x="1371600" y="3886200"/>
            <a:ext cx="6400440" cy="175212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3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Providing A New Automated Mapping Solution</a:t>
            </a: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Content Placeholder 8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7628" y="1612645"/>
            <a:ext cx="2499023" cy="4788155"/>
          </a:xfrm>
          <a:prstGeom prst="rect">
            <a:avLst/>
          </a:prstGeom>
          <a:ln>
            <a:noFill/>
          </a:ln>
        </p:spPr>
      </p:pic>
      <p:sp>
        <p:nvSpPr>
          <p:cNvPr id="5" name="TextShape 1"/>
          <p:cNvSpPr txBox="1"/>
          <p:nvPr/>
        </p:nvSpPr>
        <p:spPr>
          <a:xfrm>
            <a:off x="1332410" y="809897"/>
            <a:ext cx="7166469" cy="969086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ACS </a:t>
            </a:r>
            <a:r>
              <a:rPr lang="en-US" sz="4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App – Map  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44258361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Content Placeholder 8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7628" y="1612645"/>
            <a:ext cx="2499023" cy="4788155"/>
          </a:xfrm>
          <a:prstGeom prst="rect">
            <a:avLst/>
          </a:prstGeom>
          <a:ln>
            <a:noFill/>
          </a:ln>
        </p:spPr>
      </p:pic>
      <p:sp>
        <p:nvSpPr>
          <p:cNvPr id="4" name="TextShape 1"/>
          <p:cNvSpPr txBox="1"/>
          <p:nvPr/>
        </p:nvSpPr>
        <p:spPr>
          <a:xfrm>
            <a:off x="1306284" y="809897"/>
            <a:ext cx="7166469" cy="969086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ACS </a:t>
            </a:r>
            <a:r>
              <a:rPr lang="en-US" sz="4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App </a:t>
            </a: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– Settings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5362786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Content Placeholder 8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0961" y="1612645"/>
            <a:ext cx="2472357" cy="4788155"/>
          </a:xfrm>
          <a:prstGeom prst="rect">
            <a:avLst/>
          </a:prstGeom>
          <a:ln>
            <a:noFill/>
          </a:ln>
        </p:spPr>
      </p:pic>
      <p:sp>
        <p:nvSpPr>
          <p:cNvPr id="5" name="TextShape 1"/>
          <p:cNvSpPr txBox="1"/>
          <p:nvPr/>
        </p:nvSpPr>
        <p:spPr>
          <a:xfrm>
            <a:off x="1332410" y="809897"/>
            <a:ext cx="7166469" cy="969086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ACS </a:t>
            </a:r>
            <a:r>
              <a:rPr lang="en-US" sz="4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App – Settings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063897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Content Placeholder 8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0961" y="1634947"/>
            <a:ext cx="2472357" cy="4743550"/>
          </a:xfrm>
          <a:prstGeom prst="rect">
            <a:avLst/>
          </a:prstGeom>
          <a:ln>
            <a:noFill/>
          </a:ln>
        </p:spPr>
      </p:pic>
      <p:sp>
        <p:nvSpPr>
          <p:cNvPr id="4" name="TextShape 1"/>
          <p:cNvSpPr txBox="1"/>
          <p:nvPr/>
        </p:nvSpPr>
        <p:spPr>
          <a:xfrm>
            <a:off x="1332410" y="809897"/>
            <a:ext cx="7166469" cy="969086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ACS </a:t>
            </a:r>
            <a:r>
              <a:rPr lang="en-US" sz="4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App – Pictures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4716231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TextShape 1"/>
          <p:cNvSpPr txBox="1"/>
          <p:nvPr/>
        </p:nvSpPr>
        <p:spPr>
          <a:xfrm>
            <a:off x="975972" y="644855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The </a:t>
            </a:r>
            <a:r>
              <a:rPr lang="en-US" sz="4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Result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133" name="Picture 5"/>
          <p:cNvPicPr/>
          <p:nvPr/>
        </p:nvPicPr>
        <p:blipFill>
          <a:blip r:embed="rId3"/>
          <a:stretch/>
        </p:blipFill>
        <p:spPr>
          <a:xfrm>
            <a:off x="1514842" y="2081349"/>
            <a:ext cx="7151501" cy="4275987"/>
          </a:xfrm>
          <a:prstGeom prst="rect">
            <a:avLst/>
          </a:prstGeom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1686" y="3031396"/>
            <a:ext cx="3711344" cy="2211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893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TextShape 1"/>
          <p:cNvSpPr txBox="1"/>
          <p:nvPr/>
        </p:nvSpPr>
        <p:spPr>
          <a:xfrm>
            <a:off x="457200" y="91440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App Overview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54" name="TextShape 2"/>
          <p:cNvSpPr txBox="1"/>
          <p:nvPr/>
        </p:nvSpPr>
        <p:spPr>
          <a:xfrm>
            <a:off x="1561680" y="1828800"/>
            <a:ext cx="7162560" cy="44193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Cross Platform app utilizing:</a:t>
            </a:r>
          </a:p>
          <a:p>
            <a:pPr marL="743040" lvl="1" indent="-28548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AngularJS (1.4)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743040" lvl="1" indent="-28548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Apache Cordova (3.5.1) 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743040" lvl="1" indent="-28548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Ionic(1.2.4)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743040" lvl="1" indent="-28548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jQuery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Creates flight path</a:t>
            </a: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Takes 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photo/videos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Upload 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photos/videos 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to the server</a:t>
            </a:r>
          </a:p>
          <a:p>
            <a:pPr>
              <a:lnSpc>
                <a:spcPct val="100000"/>
              </a:lnSpc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TextShape 1"/>
          <p:cNvSpPr txBox="1"/>
          <p:nvPr/>
        </p:nvSpPr>
        <p:spPr>
          <a:xfrm>
            <a:off x="1371600" y="990720"/>
            <a:ext cx="7772040" cy="146952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Server Infrastructure Overview 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56" name="TextShape 2"/>
          <p:cNvSpPr txBox="1"/>
          <p:nvPr/>
        </p:nvSpPr>
        <p:spPr>
          <a:xfrm rot="21021600">
            <a:off x="4344840" y="3297240"/>
            <a:ext cx="502200" cy="5158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Need new UML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TextShape 1"/>
          <p:cNvSpPr txBox="1"/>
          <p:nvPr/>
        </p:nvSpPr>
        <p:spPr>
          <a:xfrm>
            <a:off x="942840" y="99072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Primary Database Server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58" name="TextShape 2"/>
          <p:cNvSpPr txBox="1"/>
          <p:nvPr/>
        </p:nvSpPr>
        <p:spPr>
          <a:xfrm>
            <a:off x="76320" y="1905120"/>
            <a:ext cx="8229240" cy="45255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Running Windows Server 2012</a:t>
            </a: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Uses MySQL </a:t>
            </a:r>
          </a:p>
          <a:p>
            <a:pPr marL="743040" lvl="1" indent="-28548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Meta Data</a:t>
            </a:r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743040" lvl="1" indent="-28548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Image Locations</a:t>
            </a:r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Originally several bash scripts </a:t>
            </a:r>
          </a:p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to process the images on a </a:t>
            </a:r>
          </a:p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    Xubuntu server </a:t>
            </a:r>
          </a:p>
          <a:p>
            <a:pPr>
              <a:lnSpc>
                <a:spcPct val="100000"/>
              </a:lnSpc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159" name="Picture 2"/>
          <p:cNvPicPr/>
          <p:nvPr/>
        </p:nvPicPr>
        <p:blipFill>
          <a:blip r:embed="rId2"/>
          <a:stretch/>
        </p:blipFill>
        <p:spPr>
          <a:xfrm>
            <a:off x="5638680" y="3429000"/>
            <a:ext cx="3211200" cy="2393640"/>
          </a:xfrm>
          <a:prstGeom prst="rect">
            <a:avLst/>
          </a:prstGeom>
          <a:ln>
            <a:noFill/>
          </a:ln>
        </p:spPr>
      </p:pic>
      <p:sp>
        <p:nvSpPr>
          <p:cNvPr id="160" name="CustomShape 3"/>
          <p:cNvSpPr/>
          <p:nvPr/>
        </p:nvSpPr>
        <p:spPr>
          <a:xfrm>
            <a:off x="6298920" y="5857560"/>
            <a:ext cx="189108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HP ProLiant DL320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TextShape 1"/>
          <p:cNvSpPr txBox="1"/>
          <p:nvPr/>
        </p:nvSpPr>
        <p:spPr>
          <a:xfrm>
            <a:off x="933480" y="91440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Server Side Code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62" name="TextShape 2"/>
          <p:cNvSpPr txBox="1"/>
          <p:nvPr/>
        </p:nvSpPr>
        <p:spPr>
          <a:xfrm>
            <a:off x="1371600" y="2057400"/>
            <a:ext cx="8229240" cy="45255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Formats images to a uniform size</a:t>
            </a: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Scrapes image metadata </a:t>
            </a: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Enforces image naming conventions </a:t>
            </a: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Creates a master image list</a:t>
            </a: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Passes images to Autodesk 123D Catch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extShape 1"/>
          <p:cNvSpPr txBox="1"/>
          <p:nvPr/>
        </p:nvSpPr>
        <p:spPr>
          <a:xfrm>
            <a:off x="457200" y="114300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Autodesk 123D Catch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64" name="TextShape 2"/>
          <p:cNvSpPr txBox="1"/>
          <p:nvPr/>
        </p:nvSpPr>
        <p:spPr>
          <a:xfrm>
            <a:off x="1295280" y="2209680"/>
            <a:ext cx="8229240" cy="45255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Creates 3D objects using a large set of images</a:t>
            </a: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Originally we created a system using ImageMagick and Javascript</a:t>
            </a: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Now we record video with the phone and scrape images from it using VLC Player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TextShape 1"/>
          <p:cNvSpPr txBox="1"/>
          <p:nvPr/>
        </p:nvSpPr>
        <p:spPr>
          <a:xfrm>
            <a:off x="457200" y="99072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VIDEO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25" name="TextShape 2"/>
          <p:cNvSpPr txBox="1"/>
          <p:nvPr/>
        </p:nvSpPr>
        <p:spPr>
          <a:xfrm>
            <a:off x="1371600" y="2514600"/>
            <a:ext cx="7772040" cy="368748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Maybe talk about why we wanted to do this before this slide. </a:t>
            </a: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CustomShape 1"/>
          <p:cNvSpPr/>
          <p:nvPr/>
        </p:nvSpPr>
        <p:spPr>
          <a:xfrm>
            <a:off x="6210000" y="1198440"/>
            <a:ext cx="186696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Autodesk Render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8" name="CustomShape 2"/>
          <p:cNvSpPr/>
          <p:nvPr/>
        </p:nvSpPr>
        <p:spPr>
          <a:xfrm>
            <a:off x="2133720" y="1198440"/>
            <a:ext cx="175212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Original map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5877369">
            <a:off x="3318202" y="1490662"/>
            <a:ext cx="7915275" cy="4467225"/>
          </a:xfrm>
          <a:prstGeom prst="rect">
            <a:avLst/>
          </a:prstGeom>
        </p:spPr>
      </p:pic>
      <p:pic>
        <p:nvPicPr>
          <p:cNvPr id="165" name="Picture 3"/>
          <p:cNvPicPr/>
          <p:nvPr/>
        </p:nvPicPr>
        <p:blipFill>
          <a:blip r:embed="rId3"/>
          <a:stretch/>
        </p:blipFill>
        <p:spPr>
          <a:xfrm>
            <a:off x="5371800" y="1563120"/>
            <a:ext cx="2589840" cy="4838400"/>
          </a:xfrm>
          <a:prstGeom prst="rect">
            <a:avLst/>
          </a:prstGeom>
          <a:ln>
            <a:noFill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5877369">
            <a:off x="-1479634" y="1915924"/>
            <a:ext cx="7915275" cy="4467225"/>
          </a:xfrm>
          <a:prstGeom prst="rect">
            <a:avLst/>
          </a:prstGeom>
        </p:spPr>
      </p:pic>
      <p:pic>
        <p:nvPicPr>
          <p:cNvPr id="166" name="Picture 5"/>
          <p:cNvPicPr/>
          <p:nvPr/>
        </p:nvPicPr>
        <p:blipFill>
          <a:blip r:embed="rId4"/>
          <a:stretch/>
        </p:blipFill>
        <p:spPr>
          <a:xfrm>
            <a:off x="906917" y="1600350"/>
            <a:ext cx="1980720" cy="48384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TextShape 1"/>
          <p:cNvSpPr txBox="1"/>
          <p:nvPr/>
        </p:nvSpPr>
        <p:spPr>
          <a:xfrm>
            <a:off x="498600" y="85104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Overview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170" name="Picture 4"/>
          <p:cNvPicPr/>
          <p:nvPr/>
        </p:nvPicPr>
        <p:blipFill>
          <a:blip r:embed="rId2"/>
          <a:stretch/>
        </p:blipFill>
        <p:spPr>
          <a:xfrm>
            <a:off x="1600200" y="2026800"/>
            <a:ext cx="7092720" cy="4251600"/>
          </a:xfrm>
          <a:prstGeom prst="rect">
            <a:avLst/>
          </a:prstGeom>
          <a:ln>
            <a:noFill/>
          </a:ln>
        </p:spPr>
      </p:pic>
      <p:sp>
        <p:nvSpPr>
          <p:cNvPr id="171" name="CustomShape 2"/>
          <p:cNvSpPr/>
          <p:nvPr/>
        </p:nvSpPr>
        <p:spPr>
          <a:xfrm>
            <a:off x="5257800" y="3733920"/>
            <a:ext cx="3200040" cy="175212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2" name="TextShape 3"/>
          <p:cNvSpPr txBox="1"/>
          <p:nvPr/>
        </p:nvSpPr>
        <p:spPr>
          <a:xfrm>
            <a:off x="1943280" y="1554480"/>
            <a:ext cx="1897200" cy="12459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Change/ remove?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TextShape 1"/>
          <p:cNvSpPr txBox="1"/>
          <p:nvPr/>
        </p:nvSpPr>
        <p:spPr>
          <a:xfrm>
            <a:off x="914400" y="8380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Analytical Information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74" name="TextShape 2"/>
          <p:cNvSpPr txBox="1"/>
          <p:nvPr/>
        </p:nvSpPr>
        <p:spPr>
          <a:xfrm>
            <a:off x="1447920" y="2362320"/>
            <a:ext cx="7162560" cy="342864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Average speed</a:t>
            </a: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Estimated distance between images</a:t>
            </a: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GPS information</a:t>
            </a: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EXIF data from picture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TextShape 1"/>
          <p:cNvSpPr txBox="1"/>
          <p:nvPr/>
        </p:nvSpPr>
        <p:spPr>
          <a:xfrm>
            <a:off x="533520" y="99072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Reporting Tools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76" name="CustomShape 2"/>
          <p:cNvSpPr/>
          <p:nvPr/>
        </p:nvSpPr>
        <p:spPr>
          <a:xfrm>
            <a:off x="4042440" y="3244320"/>
            <a:ext cx="478980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292F33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Add Website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292F33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Maybe just a ton of logs from Mission Planner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TextShape 1"/>
          <p:cNvSpPr txBox="1"/>
          <p:nvPr/>
        </p:nvSpPr>
        <p:spPr>
          <a:xfrm>
            <a:off x="609480" y="99072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Future Improvements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78" name="TextShape 2"/>
          <p:cNvSpPr txBox="1"/>
          <p:nvPr/>
        </p:nvSpPr>
        <p:spPr>
          <a:xfrm>
            <a:off x="1371600" y="2332080"/>
            <a:ext cx="8229240" cy="45255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Low cost hardware upgrades</a:t>
            </a:r>
          </a:p>
          <a:p>
            <a:pPr marL="743040" lvl="1" indent="-28548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Sonar</a:t>
            </a:r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743040" lvl="1" indent="-28548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Hexa-Copter</a:t>
            </a:r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Move software to Cloud </a:t>
            </a: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Automatically generated reports </a:t>
            </a: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Camera stabilizing mount</a:t>
            </a: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Real time video rendering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CustomShape 1"/>
          <p:cNvSpPr/>
          <p:nvPr/>
        </p:nvSpPr>
        <p:spPr>
          <a:xfrm>
            <a:off x="2719440" y="1676520"/>
            <a:ext cx="1734840" cy="2376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50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</a:rPr>
              <a:t>Q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0" name="CustomShape 2"/>
          <p:cNvSpPr/>
          <p:nvPr/>
        </p:nvSpPr>
        <p:spPr>
          <a:xfrm>
            <a:off x="4530600" y="2044800"/>
            <a:ext cx="1734840" cy="2376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50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</a:rPr>
              <a:t>A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1" name="CustomShape 3"/>
          <p:cNvSpPr/>
          <p:nvPr/>
        </p:nvSpPr>
        <p:spPr>
          <a:xfrm>
            <a:off x="3809880" y="2679840"/>
            <a:ext cx="1734840" cy="1614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00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</a:rPr>
              <a:t>&amp;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 nodeType="clickEffect">
                      <p:stCondLst>
                        <p:cond delay="0"/>
                      </p:stCondLst>
                      <p:childTnLst>
                        <p:par>
                          <p:cTn id="4" fill="hold" nodeType="withEffect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Effect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2" dur="5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3" dur="5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Effect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7" dur="5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8" dur="5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extShape 1"/>
          <p:cNvSpPr txBox="1"/>
          <p:nvPr/>
        </p:nvSpPr>
        <p:spPr>
          <a:xfrm>
            <a:off x="426960" y="8380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The Problem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27" name="TextShape 2"/>
          <p:cNvSpPr txBox="1"/>
          <p:nvPr/>
        </p:nvSpPr>
        <p:spPr>
          <a:xfrm>
            <a:off x="1447920" y="1752480"/>
            <a:ext cx="7619760" cy="44193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Google Maps provides users with satellite images of the world. That is great, but the images are update infrequently (1-3 years)</a:t>
            </a:r>
          </a:p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128" name="Picture 2"/>
          <p:cNvPicPr/>
          <p:nvPr/>
        </p:nvPicPr>
        <p:blipFill>
          <a:blip r:embed="rId2"/>
          <a:stretch/>
        </p:blipFill>
        <p:spPr>
          <a:xfrm>
            <a:off x="2514600" y="3313080"/>
            <a:ext cx="4266720" cy="31518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TextShape 1"/>
          <p:cNvSpPr txBox="1"/>
          <p:nvPr/>
        </p:nvSpPr>
        <p:spPr>
          <a:xfrm>
            <a:off x="359520" y="68972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The Solution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30" name="TextShape 2"/>
          <p:cNvSpPr txBox="1"/>
          <p:nvPr/>
        </p:nvSpPr>
        <p:spPr>
          <a:xfrm>
            <a:off x="1556657" y="1493640"/>
            <a:ext cx="7389720" cy="434304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Automated Cartography Solutions.</a:t>
            </a:r>
          </a:p>
          <a:p>
            <a:pPr>
              <a:lnSpc>
                <a:spcPct val="100000"/>
              </a:lnSpc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</a:p>
          <a:p>
            <a:pPr>
              <a:lnSpc>
                <a:spcPct val="100000"/>
              </a:lnSpc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131" name="Picture 3"/>
          <p:cNvPicPr/>
          <p:nvPr/>
        </p:nvPicPr>
        <p:blipFill>
          <a:blip r:embed="rId3"/>
          <a:srcRect l="15094" t="16796" r="18865" b="27007"/>
          <a:stretch/>
        </p:blipFill>
        <p:spPr>
          <a:xfrm>
            <a:off x="2592000" y="7238880"/>
            <a:ext cx="3885840" cy="2437920"/>
          </a:xfrm>
          <a:prstGeom prst="rect">
            <a:avLst/>
          </a:prstGeom>
          <a:ln>
            <a:noFill/>
          </a:ln>
        </p:spPr>
      </p:pic>
      <p:pic>
        <p:nvPicPr>
          <p:cNvPr id="132" name="Picture 2"/>
          <p:cNvPicPr/>
          <p:nvPr/>
        </p:nvPicPr>
        <p:blipFill>
          <a:blip r:embed="rId4"/>
          <a:stretch/>
        </p:blipFill>
        <p:spPr>
          <a:xfrm rot="5796000">
            <a:off x="3577320" y="7428960"/>
            <a:ext cx="1920240" cy="1923480"/>
          </a:xfrm>
          <a:prstGeom prst="rect">
            <a:avLst/>
          </a:prstGeom>
          <a:ln>
            <a:noFill/>
          </a:ln>
        </p:spPr>
      </p:pic>
      <p:pic>
        <p:nvPicPr>
          <p:cNvPr id="133" name="Picture 5"/>
          <p:cNvPicPr/>
          <p:nvPr/>
        </p:nvPicPr>
        <p:blipFill>
          <a:blip r:embed="rId5"/>
          <a:stretch/>
        </p:blipFill>
        <p:spPr>
          <a:xfrm>
            <a:off x="1514842" y="2081349"/>
            <a:ext cx="7151501" cy="4275987"/>
          </a:xfrm>
          <a:prstGeom prst="rect">
            <a:avLst/>
          </a:prstGeom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31686" y="3031396"/>
            <a:ext cx="3711344" cy="221116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231686" y="2081349"/>
            <a:ext cx="4449254" cy="4271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104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extShape 1"/>
          <p:cNvSpPr txBox="1"/>
          <p:nvPr/>
        </p:nvSpPr>
        <p:spPr>
          <a:xfrm>
            <a:off x="457200" y="91440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Potential Uses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35" name="TextShape 2"/>
          <p:cNvSpPr txBox="1"/>
          <p:nvPr/>
        </p:nvSpPr>
        <p:spPr>
          <a:xfrm>
            <a:off x="1600200" y="2133720"/>
            <a:ext cx="7543440" cy="345888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Who needs more update maps? </a:t>
            </a:r>
          </a:p>
          <a:p>
            <a:pPr marL="1143000" lvl="2" indent="-2282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Open face mines</a:t>
            </a:r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1143000" lvl="2" indent="-2282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Construction companies</a:t>
            </a:r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1143000" lvl="2" indent="-2282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Farmers </a:t>
            </a:r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1143000" lvl="2" indent="-2282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Disaster Reconnaissance</a:t>
            </a:r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TextShape 1"/>
          <p:cNvSpPr txBox="1"/>
          <p:nvPr/>
        </p:nvSpPr>
        <p:spPr>
          <a:xfrm>
            <a:off x="457200" y="91440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Project Overview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137" name="Content Placeholder 3"/>
          <p:cNvPicPr/>
          <p:nvPr/>
        </p:nvPicPr>
        <p:blipFill>
          <a:blip r:embed="rId2"/>
          <a:srcRect l="1265" t="1831"/>
          <a:stretch/>
        </p:blipFill>
        <p:spPr>
          <a:xfrm>
            <a:off x="1219320" y="2362320"/>
            <a:ext cx="7825320" cy="4086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25634" y="875571"/>
            <a:ext cx="8229240" cy="1142640"/>
          </a:xfrm>
        </p:spPr>
        <p:txBody>
          <a:bodyPr/>
          <a:lstStyle/>
          <a:p>
            <a:r>
              <a:rPr lang="en-US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What we needed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/>
          </p:nvPr>
        </p:nvSpPr>
        <p:spPr>
          <a:xfrm>
            <a:off x="1406434" y="1817914"/>
            <a:ext cx="8229240" cy="4525560"/>
          </a:xfrm>
        </p:spPr>
        <p:txBody>
          <a:bodyPr/>
          <a:lstStyle/>
          <a:p>
            <a:r>
              <a:rPr lang="en-US" dirty="0" smtClean="0"/>
              <a:t>Open source </a:t>
            </a:r>
          </a:p>
          <a:p>
            <a:r>
              <a:rPr lang="en-US" dirty="0" smtClean="0"/>
              <a:t>Programmable </a:t>
            </a:r>
          </a:p>
          <a:p>
            <a:r>
              <a:rPr lang="en-US" dirty="0" smtClean="0"/>
              <a:t>Payload of ~1lb</a:t>
            </a:r>
          </a:p>
          <a:p>
            <a:r>
              <a:rPr lang="en-US" dirty="0" smtClean="0"/>
              <a:t>GPS functionality</a:t>
            </a:r>
          </a:p>
          <a:p>
            <a:pPr marL="0" indent="0">
              <a:buNone/>
            </a:pP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4354" y="1841457"/>
            <a:ext cx="3549559" cy="4478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475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TextShape 1"/>
          <p:cNvSpPr txBox="1"/>
          <p:nvPr/>
        </p:nvSpPr>
        <p:spPr>
          <a:xfrm>
            <a:off x="0" y="1191600"/>
            <a:ext cx="6231600" cy="1673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AeroSky P12 
Quadcopter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139" name="Content Placeholder 4"/>
          <p:cNvPicPr/>
          <p:nvPr/>
        </p:nvPicPr>
        <p:blipFill>
          <a:blip r:embed="rId3"/>
          <a:stretch/>
        </p:blipFill>
        <p:spPr>
          <a:xfrm>
            <a:off x="5181480" y="762120"/>
            <a:ext cx="3809520" cy="2158920"/>
          </a:xfrm>
          <a:prstGeom prst="rect">
            <a:avLst/>
          </a:prstGeom>
          <a:ln>
            <a:noFill/>
          </a:ln>
        </p:spPr>
      </p:pic>
      <p:sp>
        <p:nvSpPr>
          <p:cNvPr id="140" name="CustomShape 2"/>
          <p:cNvSpPr/>
          <p:nvPr/>
        </p:nvSpPr>
        <p:spPr>
          <a:xfrm>
            <a:off x="914399" y="3908880"/>
            <a:ext cx="4029075" cy="1187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APM 2.5 Arduino board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lvl="1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Open </a:t>
            </a:r>
            <a:r>
              <a:rPr lang="en-US" sz="1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source and programmable 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1" name="CustomShape 3"/>
          <p:cNvSpPr/>
          <p:nvPr/>
        </p:nvSpPr>
        <p:spPr>
          <a:xfrm flipV="1">
            <a:off x="4206240" y="5015160"/>
            <a:ext cx="1812960" cy="298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type="triangl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42" name="CustomShape 4"/>
          <p:cNvSpPr/>
          <p:nvPr/>
        </p:nvSpPr>
        <p:spPr>
          <a:xfrm>
            <a:off x="914399" y="4952520"/>
            <a:ext cx="3171600" cy="66723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U-</a:t>
            </a:r>
            <a:r>
              <a:rPr lang="en-US" sz="1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blox</a:t>
            </a:r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NEO-6M GPS </a:t>
            </a:r>
            <a:r>
              <a:rPr lang="en-US" sz="1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module</a:t>
            </a:r>
          </a:p>
          <a:p>
            <a:pPr marL="743040" lvl="3" indent="-285480">
              <a:buClr>
                <a:srgbClr val="000000"/>
              </a:buClr>
              <a:buFont typeface="Arial"/>
              <a:buChar char="•"/>
            </a:pP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Accuracy </a:t>
            </a:r>
            <a:r>
              <a:rPr lang="en-US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3 – 5ft</a:t>
            </a:r>
          </a:p>
        </p:txBody>
      </p:sp>
      <p:sp>
        <p:nvSpPr>
          <p:cNvPr id="143" name="CustomShape 5"/>
          <p:cNvSpPr/>
          <p:nvPr/>
        </p:nvSpPr>
        <p:spPr>
          <a:xfrm>
            <a:off x="990000" y="3239640"/>
            <a:ext cx="317160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Lipo-Battery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lvl="1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2200 mAh  ~ 20 minutes flight time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4" name="CustomShape 6"/>
          <p:cNvSpPr/>
          <p:nvPr/>
        </p:nvSpPr>
        <p:spPr>
          <a:xfrm flipV="1">
            <a:off x="3809880" y="2430360"/>
            <a:ext cx="3200040" cy="12690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type="triangl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pic>
        <p:nvPicPr>
          <p:cNvPr id="145" name="Picture 3"/>
          <p:cNvPicPr/>
          <p:nvPr/>
        </p:nvPicPr>
        <p:blipFill>
          <a:blip r:embed="rId4"/>
          <a:stretch/>
        </p:blipFill>
        <p:spPr>
          <a:xfrm>
            <a:off x="6231960" y="3084840"/>
            <a:ext cx="2063160" cy="3268080"/>
          </a:xfrm>
          <a:prstGeom prst="rect">
            <a:avLst/>
          </a:prstGeom>
          <a:ln>
            <a:noFill/>
          </a:ln>
        </p:spPr>
      </p:pic>
      <p:sp>
        <p:nvSpPr>
          <p:cNvPr id="2" name="Rectangle 1"/>
          <p:cNvSpPr/>
          <p:nvPr/>
        </p:nvSpPr>
        <p:spPr>
          <a:xfrm>
            <a:off x="914399" y="5617035"/>
            <a:ext cx="15484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2lb Payload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TextShape 1"/>
          <p:cNvSpPr txBox="1"/>
          <p:nvPr/>
        </p:nvSpPr>
        <p:spPr>
          <a:xfrm>
            <a:off x="1332410" y="809897"/>
            <a:ext cx="7166469" cy="969086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ACS </a:t>
            </a:r>
            <a:r>
              <a:rPr lang="en-US" sz="4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App – Home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147" name="Content Placeholder 8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3398" y="1612645"/>
            <a:ext cx="2647484" cy="4788155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540</TotalTime>
  <Words>361</Words>
  <Application>Microsoft Office PowerPoint</Application>
  <PresentationFormat>On-screen Show (4:3)</PresentationFormat>
  <Paragraphs>103</Paragraphs>
  <Slides>25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25</vt:i4>
      </vt:variant>
    </vt:vector>
  </HeadingPairs>
  <TitlesOfParts>
    <vt:vector size="35" baseType="lpstr">
      <vt:lpstr>Arial</vt:lpstr>
      <vt:lpstr>Calibri</vt:lpstr>
      <vt:lpstr>DejaVu Sans</vt:lpstr>
      <vt:lpstr>Symbol</vt:lpstr>
      <vt:lpstr>Tahoma</vt:lpstr>
      <vt:lpstr>Times New Roman</vt:lpstr>
      <vt:lpstr>Wingdings</vt:lpstr>
      <vt:lpstr>Office Theme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we needed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waffles</dc:creator>
  <cp:lastModifiedBy>Jake Streett</cp:lastModifiedBy>
  <cp:revision>122</cp:revision>
  <dcterms:created xsi:type="dcterms:W3CDTF">2016-04-05T00:29:39Z</dcterms:created>
  <dcterms:modified xsi:type="dcterms:W3CDTF">2016-04-28T20:54:13Z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15.0000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3</vt:i4>
  </property>
  <property fmtid="{D5CDD505-2E9C-101B-9397-08002B2CF9AE}" pid="8" name="PresentationFormat">
    <vt:lpwstr>On-screen Show (4:3)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22</vt:i4>
  </property>
</Properties>
</file>